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57" r:id="rId3"/>
    <p:sldId id="344" r:id="rId4"/>
    <p:sldId id="328" r:id="rId5"/>
    <p:sldId id="258" r:id="rId6"/>
    <p:sldId id="259" r:id="rId7"/>
    <p:sldId id="261" r:id="rId8"/>
    <p:sldId id="260" r:id="rId9"/>
    <p:sldId id="262" r:id="rId10"/>
    <p:sldId id="264" r:id="rId11"/>
    <p:sldId id="325" r:id="rId12"/>
    <p:sldId id="265" r:id="rId13"/>
    <p:sldId id="324" r:id="rId14"/>
    <p:sldId id="312" r:id="rId15"/>
    <p:sldId id="267" r:id="rId16"/>
    <p:sldId id="268" r:id="rId17"/>
    <p:sldId id="314" r:id="rId18"/>
    <p:sldId id="269" r:id="rId19"/>
    <p:sldId id="326" r:id="rId20"/>
    <p:sldId id="327" r:id="rId21"/>
    <p:sldId id="270" r:id="rId22"/>
    <p:sldId id="271" r:id="rId23"/>
    <p:sldId id="290" r:id="rId24"/>
    <p:sldId id="303" r:id="rId25"/>
    <p:sldId id="332" r:id="rId26"/>
    <p:sldId id="331" r:id="rId27"/>
    <p:sldId id="333" r:id="rId28"/>
    <p:sldId id="272" r:id="rId29"/>
    <p:sldId id="315" r:id="rId30"/>
    <p:sldId id="275" r:id="rId31"/>
    <p:sldId id="273" r:id="rId32"/>
    <p:sldId id="274" r:id="rId33"/>
    <p:sldId id="276" r:id="rId34"/>
    <p:sldId id="336" r:id="rId35"/>
    <p:sldId id="295" r:id="rId36"/>
    <p:sldId id="296" r:id="rId37"/>
    <p:sldId id="297" r:id="rId38"/>
    <p:sldId id="306" r:id="rId39"/>
    <p:sldId id="307" r:id="rId40"/>
    <p:sldId id="316" r:id="rId41"/>
    <p:sldId id="317" r:id="rId42"/>
    <p:sldId id="329" r:id="rId43"/>
    <p:sldId id="277" r:id="rId44"/>
    <p:sldId id="340" r:id="rId45"/>
    <p:sldId id="278" r:id="rId46"/>
    <p:sldId id="288" r:id="rId47"/>
    <p:sldId id="342" r:id="rId48"/>
    <p:sldId id="343" r:id="rId49"/>
    <p:sldId id="279" r:id="rId50"/>
    <p:sldId id="280" r:id="rId51"/>
    <p:sldId id="304" r:id="rId52"/>
    <p:sldId id="281" r:id="rId53"/>
    <p:sldId id="282" r:id="rId54"/>
    <p:sldId id="299" r:id="rId55"/>
    <p:sldId id="318" r:id="rId56"/>
    <p:sldId id="298" r:id="rId57"/>
    <p:sldId id="305" r:id="rId58"/>
    <p:sldId id="330" r:id="rId59"/>
    <p:sldId id="320" r:id="rId60"/>
    <p:sldId id="283" r:id="rId61"/>
    <p:sldId id="284" r:id="rId62"/>
    <p:sldId id="334" r:id="rId63"/>
    <p:sldId id="337" r:id="rId64"/>
    <p:sldId id="291" r:id="rId65"/>
    <p:sldId id="301" r:id="rId66"/>
    <p:sldId id="335" r:id="rId67"/>
    <p:sldId id="293" r:id="rId68"/>
    <p:sldId id="285" r:id="rId69"/>
    <p:sldId id="302" r:id="rId70"/>
    <p:sldId id="310" r:id="rId71"/>
    <p:sldId id="311" r:id="rId72"/>
    <p:sldId id="286" r:id="rId73"/>
    <p:sldId id="289" r:id="rId74"/>
    <p:sldId id="341" r:id="rId75"/>
    <p:sldId id="300" r:id="rId76"/>
    <p:sldId id="345" r:id="rId77"/>
    <p:sldId id="346" r:id="rId78"/>
    <p:sldId id="347" r:id="rId79"/>
    <p:sldId id="348" r:id="rId80"/>
    <p:sldId id="309" r:id="rId8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22" autoAdjust="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bg1">
                <a:shade val="90000"/>
                <a:satMod val="150000"/>
              </a:schemeClr>
              <a:schemeClr val="bg1">
                <a:tint val="88000"/>
                <a:satMod val="150000"/>
              </a:schemeClr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6/20/2020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10000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600" y="-381000"/>
            <a:ext cx="5243810" cy="7086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9512"/>
          </a:xfrm>
        </p:spPr>
        <p:txBody>
          <a:bodyPr>
            <a:noAutofit/>
          </a:bodyPr>
          <a:lstStyle/>
          <a:p>
            <a:pPr algn="ctr"/>
            <a:r>
              <a:rPr lang="ro-RO" sz="4400" b="1" dirty="0" smtClean="0">
                <a:latin typeface="Times New Roman" pitchFamily="18" charset="0"/>
                <a:cs typeface="Times New Roman" pitchFamily="18" charset="0"/>
              </a:rPr>
              <a:t>ATELIERE ȘCOALĂ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F:\poze pt prezentare\resized 1\DSC018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5868"/>
            <a:ext cx="4038600" cy="3023901"/>
          </a:xfrm>
          <a:prstGeom prst="rect">
            <a:avLst/>
          </a:prstGeom>
          <a:noFill/>
        </p:spPr>
      </p:pic>
      <p:pic>
        <p:nvPicPr>
          <p:cNvPr id="19460" name="Picture 4" descr="F:\poze pt prezentare\resized 1\DSC010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5868"/>
            <a:ext cx="4038600" cy="30239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ro-RO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5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5400" b="1" dirty="0">
                <a:latin typeface="Times New Roman" pitchFamily="18" charset="0"/>
                <a:cs typeface="Times New Roman" pitchFamily="18" charset="0"/>
              </a:rPr>
            </a:br>
            <a:r>
              <a:rPr lang="ro-RO" sz="5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o-RO" sz="4900" b="1" dirty="0" smtClean="0">
                <a:latin typeface="Times New Roman" pitchFamily="18" charset="0"/>
                <a:cs typeface="Times New Roman" pitchFamily="18" charset="0"/>
              </a:rPr>
              <a:t>ATELIERE</a:t>
            </a:r>
            <a:r>
              <a:rPr lang="ro-RO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900" b="1" dirty="0">
                <a:latin typeface="Times New Roman" pitchFamily="18" charset="0"/>
                <a:cs typeface="Times New Roman" pitchFamily="18" charset="0"/>
              </a:rPr>
              <a:t>ȘCOALĂ</a:t>
            </a: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5122" name="Picture 2" descr="F:\POZE AI\DSC006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</p:spPr>
      </p:pic>
      <p:pic>
        <p:nvPicPr>
          <p:cNvPr id="5123" name="Picture 3" descr="F:\POZE AI\DSC007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81912"/>
          </a:xfrm>
        </p:spPr>
        <p:txBody>
          <a:bodyPr>
            <a:noAutofit/>
          </a:bodyPr>
          <a:lstStyle/>
          <a:p>
            <a:pPr algn="ctr"/>
            <a:r>
              <a:rPr lang="ro-RO" sz="4400" b="1" dirty="0" smtClean="0">
                <a:latin typeface="Times New Roman" pitchFamily="18" charset="0"/>
                <a:cs typeface="Times New Roman" pitchFamily="18" charset="0"/>
              </a:rPr>
              <a:t>BIBLIOTECĂ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F:\poze pt prezentare\foto 2009-2010\activitati\000_2446_mic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514600"/>
            <a:ext cx="3886199" cy="3200400"/>
          </a:xfrm>
          <a:prstGeom prst="rect">
            <a:avLst/>
          </a:prstGeom>
          <a:noFill/>
        </p:spPr>
      </p:pic>
      <p:pic>
        <p:nvPicPr>
          <p:cNvPr id="24581" name="Picture 5" descr="F:\poze pt prezentare\foto 2010-2011\1 Dec\IMG_12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4400" b="1" dirty="0">
                <a:latin typeface="Times New Roman" pitchFamily="18" charset="0"/>
                <a:cs typeface="Times New Roman" pitchFamily="18" charset="0"/>
              </a:rPr>
              <a:t>BIBLIOTECĂ</a:t>
            </a:r>
            <a:endParaRPr lang="en-US" dirty="0"/>
          </a:p>
        </p:txBody>
      </p:sp>
      <p:pic>
        <p:nvPicPr>
          <p:cNvPr id="4098" name="Picture 2" descr="F:\POZE AI\DSC0068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</p:spPr>
      </p:pic>
      <p:pic>
        <p:nvPicPr>
          <p:cNvPr id="4099" name="Picture 3" descr="F:\POZE AI\DSC006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b="1" dirty="0">
                <a:latin typeface="Times New Roman" pitchFamily="18" charset="0"/>
                <a:cs typeface="Times New Roman" pitchFamily="18" charset="0"/>
              </a:rPr>
              <a:t>SĂLI SPORT</a:t>
            </a:r>
            <a:endParaRPr lang="en-US" sz="4400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81912"/>
          </a:xfrm>
        </p:spPr>
        <p:txBody>
          <a:bodyPr>
            <a:normAutofit/>
          </a:bodyPr>
          <a:lstStyle/>
          <a:p>
            <a:pPr algn="ctr"/>
            <a:r>
              <a:rPr lang="ro-RO" sz="4400" b="1" dirty="0" smtClean="0">
                <a:latin typeface="Times New Roman" pitchFamily="18" charset="0"/>
                <a:cs typeface="Times New Roman" pitchFamily="18" charset="0"/>
              </a:rPr>
              <a:t>SALĂ FITNESS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482" name="Picture 2" descr="F:\poze pt prezentare\resized 1\IMG_98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709" y="1935163"/>
            <a:ext cx="5852582" cy="43894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81912"/>
          </a:xfrm>
        </p:spPr>
        <p:txBody>
          <a:bodyPr>
            <a:noAutofit/>
          </a:bodyPr>
          <a:lstStyle/>
          <a:p>
            <a:pPr algn="ctr"/>
            <a:r>
              <a:rPr lang="ro-RO" sz="4400" b="1" dirty="0" smtClean="0">
                <a:latin typeface="Times New Roman" pitchFamily="18" charset="0"/>
                <a:cs typeface="Times New Roman" pitchFamily="18" charset="0"/>
              </a:rPr>
              <a:t>SĂLI MULTIMEDIA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F:\poze pt prezentare\resized 1\DSC01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5868"/>
            <a:ext cx="4038600" cy="3023901"/>
          </a:xfrm>
          <a:prstGeom prst="rect">
            <a:avLst/>
          </a:prstGeom>
          <a:noFill/>
        </p:spPr>
      </p:pic>
      <p:pic>
        <p:nvPicPr>
          <p:cNvPr id="22530" name="Picture 2" descr="F:\poze pt prezentare\resized 1\DSC003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5868"/>
            <a:ext cx="4038600" cy="30239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ctr"/>
            <a:r>
              <a:rPr lang="ro-RO" sz="4400" b="1" dirty="0" smtClean="0">
                <a:latin typeface="Times New Roman" pitchFamily="18" charset="0"/>
                <a:cs typeface="Times New Roman" pitchFamily="18" charset="0"/>
              </a:rPr>
              <a:t>SĂLI MULTIMEDIA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CABINETE INFORMATICĂ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F:\poze pt prezentare\resized 1\DSC05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709" y="1935163"/>
            <a:ext cx="5852582" cy="43894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CABINET CHIMIE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POZE AI\DSC006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</p:spPr>
      </p:pic>
      <p:pic>
        <p:nvPicPr>
          <p:cNvPr id="6147" name="Picture 3" descr="F:\POZE AI\DSC006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6540" y="762000"/>
            <a:ext cx="5290919" cy="6019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CABINET GEOGRAFIE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POZE AI\DSC006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</p:spPr>
      </p:pic>
      <p:pic>
        <p:nvPicPr>
          <p:cNvPr id="7171" name="Picture 3" descr="F:\POZE AI\DSC006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FORMARE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3600" b="1" dirty="0" smtClean="0">
                <a:latin typeface="Times New Roman" pitchFamily="18" charset="0"/>
                <a:cs typeface="Times New Roman" pitchFamily="18" charset="0"/>
              </a:rPr>
              <a:t>PRACTICĂ LA AGENȚI ECONOMICI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590800" y="1371600"/>
            <a:ext cx="4040188" cy="659352"/>
          </a:xfrm>
        </p:spPr>
        <p:txBody>
          <a:bodyPr/>
          <a:lstStyle/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TEXTILA MUREȘ SOCOM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2438400"/>
            <a:ext cx="2514600" cy="3846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6600" y="2447925"/>
            <a:ext cx="2514600" cy="3846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8400" y="2447925"/>
            <a:ext cx="2486025" cy="387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:\Poze-Practica in  comert\Auchan-Targu-Mure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71525"/>
            <a:ext cx="4191000" cy="2657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3419473"/>
            <a:ext cx="4191000" cy="300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3419473"/>
            <a:ext cx="4191000" cy="300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5800" y="790573"/>
            <a:ext cx="421005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>
            <a:noAutofit/>
          </a:bodyPr>
          <a:lstStyle/>
          <a:p>
            <a:pPr algn="ctr"/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PRACTICĂ ÎN FABRICA DE CONFECȚII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5800" y="1371600"/>
            <a:ext cx="7772400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Autofit/>
          </a:bodyPr>
          <a:lstStyle/>
          <a:p>
            <a:pPr algn="ctr"/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PRACTICĂ ÎN ATELIERUL DE CONFECȚII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088" y="1935163"/>
            <a:ext cx="6593824" cy="4389437"/>
          </a:xfrm>
        </p:spPr>
      </p:pic>
    </p:spTree>
    <p:extLst>
      <p:ext uri="{BB962C8B-B14F-4D97-AF65-F5344CB8AC3E}">
        <p14:creationId xmlns:p14="http://schemas.microsoft.com/office/powerpoint/2010/main" xmlns="" val="3684007849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PRACTICĂ LA AGENȚI ECONOMICI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7800" y="2133600"/>
            <a:ext cx="60960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02513950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pPr algn="ctr"/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COMERCIANT - VÂNZĂTOR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2514600"/>
            <a:ext cx="3505199" cy="33988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9100" y="2133600"/>
            <a:ext cx="4495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089921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ro-RO" sz="4900" dirty="0" smtClean="0">
                <a:latin typeface="Times New Roman" pitchFamily="18" charset="0"/>
                <a:cs typeface="Times New Roman" pitchFamily="18" charset="0"/>
              </a:rPr>
              <a:t>VIZITE ÎN SCOP DIDACTIC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5602" name="Picture 2" descr="F:\poze pt prezentare\resized 1\DSC019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5868"/>
            <a:ext cx="4038600" cy="3023901"/>
          </a:xfrm>
          <a:prstGeom prst="rect">
            <a:avLst/>
          </a:prstGeom>
          <a:noFill/>
        </p:spPr>
      </p:pic>
      <p:pic>
        <p:nvPicPr>
          <p:cNvPr id="25603" name="Picture 3" descr="F:\poze pt prezentare\resized 2\DSC019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5868"/>
            <a:ext cx="4038600" cy="30239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o-RO" sz="5400" dirty="0">
                <a:latin typeface="Times New Roman" pitchFamily="18" charset="0"/>
                <a:cs typeface="Times New Roman" pitchFamily="18" charset="0"/>
              </a:rPr>
              <a:t>VIZITE ÎN SCOP DIDACTIC</a:t>
            </a:r>
            <a:endParaRPr lang="en-US" dirty="0"/>
          </a:p>
        </p:txBody>
      </p:sp>
      <p:pic>
        <p:nvPicPr>
          <p:cNvPr id="4098" name="Picture 2" descr="F:\POZE AI\POZE Vizita GERRY WEBER 3 dec 2014\DSC048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5920" y="1935321"/>
            <a:ext cx="5852160" cy="43891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2197" y="762000"/>
            <a:ext cx="5319606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2518457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poze pt prezentare\resized 2\DSC01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6263"/>
            <a:ext cx="7620000" cy="57054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9512"/>
          </a:xfrm>
        </p:spPr>
        <p:txBody>
          <a:bodyPr>
            <a:normAutofit/>
          </a:bodyPr>
          <a:lstStyle/>
          <a:p>
            <a:pPr algn="ctr"/>
            <a:r>
              <a:rPr lang="ro-RO" sz="3600" b="1" dirty="0" smtClean="0">
                <a:latin typeface="Times New Roman" pitchFamily="18" charset="0"/>
                <a:cs typeface="Times New Roman" pitchFamily="18" charset="0"/>
              </a:rPr>
              <a:t>LECȚII ÎN CABINETE MULTIMEDIA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PARTENERIAT OPC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SSM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:\Poze-Practica in  comert\P105005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301" y="2922862"/>
            <a:ext cx="4039985" cy="3029989"/>
          </a:xfrm>
          <a:prstGeom prst="rect">
            <a:avLst/>
          </a:prstGeom>
          <a:noFill/>
        </p:spPr>
      </p:pic>
      <p:pic>
        <p:nvPicPr>
          <p:cNvPr id="35843" name="Picture 3" descr="C:\Documents and Settings\ind. usoara\Desktop\SSM noi 2013 XI B\DSC043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920" y="2922862"/>
            <a:ext cx="4039985" cy="302998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5400" dirty="0" smtClean="0">
                <a:latin typeface="Times New Roman" pitchFamily="18" charset="0"/>
                <a:cs typeface="Times New Roman" pitchFamily="18" charset="0"/>
              </a:rPr>
              <a:t>ACTIVITĂŢI EXTRACURRICULARE 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5712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ACTIVITĂȚI PRACTICE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F:\poze pt prezentare\poze Atintis 06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33600"/>
            <a:ext cx="4038600" cy="3962399"/>
          </a:xfrm>
          <a:prstGeom prst="rect">
            <a:avLst/>
          </a:prstGeom>
          <a:noFill/>
        </p:spPr>
      </p:pic>
      <p:pic>
        <p:nvPicPr>
          <p:cNvPr id="37891" name="Picture 3" descr="F:\poze pt prezentare\craciun3 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145526"/>
            <a:ext cx="4038600" cy="398458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1447800"/>
            <a:ext cx="6792171" cy="4389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368349306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5712"/>
          </a:xfrm>
        </p:spPr>
        <p:txBody>
          <a:bodyPr>
            <a:normAutofit fontScale="90000"/>
          </a:bodyPr>
          <a:lstStyle/>
          <a:p>
            <a:pPr algn="ctr"/>
            <a:r>
              <a:rPr lang="ro-RO" sz="4900" dirty="0">
                <a:latin typeface="Times New Roman" pitchFamily="18" charset="0"/>
                <a:cs typeface="Times New Roman" pitchFamily="18" charset="0"/>
              </a:rPr>
              <a:t>ACTIVITĂȚI PRACTICE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39938" name="Picture 2" descr="F:\poze pt prezentare\porc 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284717"/>
            <a:ext cx="4038600" cy="3706204"/>
          </a:xfrm>
          <a:prstGeom prst="rect">
            <a:avLst/>
          </a:prstGeom>
          <a:noFill/>
        </p:spPr>
      </p:pic>
      <p:pic>
        <p:nvPicPr>
          <p:cNvPr id="39939" name="Picture 3" descr="F:\poze pt prezentare\poze Atintis 0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309646"/>
            <a:ext cx="4038600" cy="365634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505712"/>
          </a:xfrm>
        </p:spPr>
        <p:txBody>
          <a:bodyPr>
            <a:normAutofit fontScale="90000"/>
          </a:bodyPr>
          <a:lstStyle/>
          <a:p>
            <a:pPr algn="ctr"/>
            <a:r>
              <a:rPr lang="ro-RO" sz="4900" dirty="0">
                <a:latin typeface="Times New Roman" pitchFamily="18" charset="0"/>
                <a:cs typeface="Times New Roman" pitchFamily="18" charset="0"/>
              </a:rPr>
              <a:t>ACTIVITĂȚI PRACTICE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40962" name="Picture 2" descr="F:\poze pt prezentare\craciun3 01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4419600" cy="4419600"/>
          </a:xfrm>
          <a:prstGeom prst="rect">
            <a:avLst/>
          </a:prstGeom>
          <a:noFill/>
        </p:spPr>
      </p:pic>
      <p:pic>
        <p:nvPicPr>
          <p:cNvPr id="40963" name="Picture 3" descr="F:\poze pt prezentare\poze Atintis 06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81600" y="1676400"/>
            <a:ext cx="3394075" cy="44338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b="1" dirty="0">
                <a:latin typeface="Times New Roman" pitchFamily="18" charset="0"/>
                <a:cs typeface="Times New Roman" pitchFamily="18" charset="0"/>
              </a:rPr>
            </a:b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4900" dirty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sz="4900" dirty="0"/>
          </a:p>
        </p:txBody>
      </p:sp>
      <p:pic>
        <p:nvPicPr>
          <p:cNvPr id="41986" name="Picture 2" descr="F:\poze pt prezentare\cizmulita decorativa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2209800"/>
            <a:ext cx="4038600" cy="3886200"/>
          </a:xfrm>
          <a:prstGeom prst="rect">
            <a:avLst/>
          </a:prstGeom>
          <a:noFill/>
        </p:spPr>
      </p:pic>
      <p:pic>
        <p:nvPicPr>
          <p:cNvPr id="41987" name="Picture 3" descr="F:\poze pt prezentare\craciun3 01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0" y="3048000"/>
            <a:ext cx="4038600" cy="30289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219200" y="914400"/>
            <a:ext cx="708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305800" cy="1143000"/>
          </a:xfrm>
        </p:spPr>
        <p:txBody>
          <a:bodyPr/>
          <a:lstStyle/>
          <a:p>
            <a:pPr algn="ctr"/>
            <a:r>
              <a:rPr lang="ro-RO" dirty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dirty="0"/>
          </a:p>
        </p:txBody>
      </p:sp>
      <p:pic>
        <p:nvPicPr>
          <p:cNvPr id="1026" name="Picture 2" descr="C:\Documents and Settings\ind. usoara\Desktop\Activitati practice ian 2014\DSC0163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1000" y="2209800"/>
            <a:ext cx="4038600" cy="3443288"/>
          </a:xfrm>
          <a:prstGeom prst="rect">
            <a:avLst/>
          </a:prstGeom>
          <a:noFill/>
        </p:spPr>
      </p:pic>
      <p:pic>
        <p:nvPicPr>
          <p:cNvPr id="1027" name="Picture 3" descr="C:\Documents and Settings\ind. usoara\Desktop\Activitati practice ian 2014\DSC0163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209800"/>
            <a:ext cx="403860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sz="4400" dirty="0"/>
          </a:p>
        </p:txBody>
      </p:sp>
      <p:pic>
        <p:nvPicPr>
          <p:cNvPr id="2050" name="Picture 2" descr="C:\Documents and Settings\ind. usoara\Desktop\Activitati practice ian 2014\DSC0163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1828800"/>
            <a:ext cx="4038600" cy="3367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Documents and Settings\ind. usoara\Desktop\Activitati practice ian 2014\DSC0163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00600" y="1752600"/>
            <a:ext cx="4038600" cy="3367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o-RO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 ATENȚIA ELEVILOR ȘI A PĂRINȚILOR!</a:t>
            </a:r>
            <a:br>
              <a:rPr lang="ro-RO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o-RO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ALEGEREA UNEI CARIERE NU MAI ESTE O PROBLEMĂ</a:t>
            </a:r>
            <a:endParaRPr lang="en-US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o-RO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OFERTĂ EDUCAȚIONALĂ 20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-20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o-RO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ÎNVĂTĂMÂNT PROFESIONAL CU DURATA DE 3 ANI</a:t>
            </a:r>
          </a:p>
          <a:p>
            <a:pPr marL="393192" lvl="1" indent="0">
              <a:buNone/>
            </a:pPr>
            <a:r>
              <a:rPr lang="ro-RO" sz="1600" b="1" i="1" dirty="0" smtClean="0">
                <a:latin typeface="Times New Roman" pitchFamily="18" charset="0"/>
                <a:cs typeface="Times New Roman" pitchFamily="18" charset="0"/>
              </a:rPr>
              <a:t>*  </a:t>
            </a:r>
            <a:r>
              <a:rPr lang="ro-RO" sz="1700" b="1" i="1" dirty="0" smtClean="0">
                <a:latin typeface="Times New Roman" pitchFamily="18" charset="0"/>
                <a:cs typeface="Times New Roman" pitchFamily="18" charset="0"/>
              </a:rPr>
              <a:t>Industrie textilă și pielărie</a:t>
            </a:r>
          </a:p>
          <a:p>
            <a:pPr marL="0" indent="0">
              <a:buNone/>
            </a:pPr>
            <a:r>
              <a:rPr lang="ro-RO" sz="1400" b="1" i="1" dirty="0" smtClean="0">
                <a:latin typeface="Times New Roman" pitchFamily="18" charset="0"/>
                <a:cs typeface="Times New Roman" pitchFamily="18" charset="0"/>
              </a:rPr>
              <a:t>             - 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calificare profesională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Confecționer produse textile       </a:t>
            </a:r>
          </a:p>
          <a:p>
            <a:pPr marL="0" indent="0">
              <a:buNone/>
            </a:pPr>
            <a:r>
              <a:rPr lang="ro-RO" sz="1500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28 locuri, secția maghiară</a:t>
            </a:r>
          </a:p>
          <a:p>
            <a:pPr marL="0" indent="0">
              <a:buNone/>
            </a:pPr>
            <a:r>
              <a:rPr lang="ro-RO" sz="1400" b="1" i="1" dirty="0" smtClean="0">
                <a:latin typeface="Times New Roman" pitchFamily="18" charset="0"/>
                <a:cs typeface="Times New Roman" pitchFamily="18" charset="0"/>
              </a:rPr>
              <a:t>             - 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calificare </a:t>
            </a:r>
            <a:r>
              <a:rPr lang="ro-RO" sz="1500" b="1" dirty="0">
                <a:latin typeface="Times New Roman" pitchFamily="18" charset="0"/>
                <a:cs typeface="Times New Roman" pitchFamily="18" charset="0"/>
              </a:rPr>
              <a:t>profesională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Confecționer </a:t>
            </a:r>
            <a:r>
              <a:rPr lang="ro-RO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produse textile</a:t>
            </a:r>
            <a:endParaRPr lang="ro-RO" sz="17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o-RO" sz="1500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 locuri, secția română </a:t>
            </a:r>
          </a:p>
          <a:p>
            <a:pPr marL="0" indent="0">
              <a:buNone/>
            </a:pPr>
            <a:r>
              <a:rPr lang="ro-RO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o-RO" sz="15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 calificare </a:t>
            </a:r>
            <a:r>
              <a:rPr lang="ro-RO" sz="1500" b="1" dirty="0">
                <a:latin typeface="Times New Roman" pitchFamily="18" charset="0"/>
                <a:cs typeface="Times New Roman" pitchFamily="18" charset="0"/>
              </a:rPr>
              <a:t>profesională</a:t>
            </a:r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Mecanic</a:t>
            </a:r>
            <a:r>
              <a:rPr lang="en-US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Utilaje</a:t>
            </a:r>
            <a:r>
              <a:rPr lang="en-US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1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Instala</a:t>
            </a:r>
            <a:r>
              <a:rPr lang="ro-RO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ții în </a:t>
            </a:r>
            <a:r>
              <a:rPr lang="ro-RO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Industrie</a:t>
            </a:r>
          </a:p>
          <a:p>
            <a:pPr marL="0" indent="0">
              <a:buNone/>
            </a:pPr>
            <a:r>
              <a:rPr lang="ro-RO" sz="15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dirty="0">
                <a:latin typeface="Times New Roman" pitchFamily="18" charset="0"/>
                <a:cs typeface="Times New Roman" pitchFamily="18" charset="0"/>
              </a:rPr>
              <a:t>locuri, secția română</a:t>
            </a:r>
            <a:endParaRPr lang="ro-RO" sz="15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o-RO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o-RO" sz="1600" b="1" i="1" dirty="0" smtClean="0">
                <a:latin typeface="Times New Roman" pitchFamily="18" charset="0"/>
                <a:cs typeface="Times New Roman" pitchFamily="18" charset="0"/>
              </a:rPr>
              <a:t>*  </a:t>
            </a:r>
            <a:r>
              <a:rPr lang="ro-RO" sz="1700" b="1" i="1" dirty="0" smtClean="0">
                <a:latin typeface="Times New Roman" pitchFamily="18" charset="0"/>
                <a:cs typeface="Times New Roman" pitchFamily="18" charset="0"/>
              </a:rPr>
              <a:t>Comerț</a:t>
            </a:r>
            <a:endParaRPr lang="ro-RO" sz="3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o-RO" sz="1900" b="1" i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sz="1900" b="1" i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o-RO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calificare profesională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Comerciant – Vânzător</a:t>
            </a:r>
          </a:p>
          <a:p>
            <a:pPr marL="0" indent="0">
              <a:buNone/>
            </a:pPr>
            <a:r>
              <a:rPr lang="ro-RO" sz="15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5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en-US" sz="1500" b="1" i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o-RO" sz="1500" b="1" dirty="0" smtClean="0">
                <a:latin typeface="Times New Roman" pitchFamily="18" charset="0"/>
                <a:cs typeface="Times New Roman" pitchFamily="18" charset="0"/>
              </a:rPr>
              <a:t>28 locuri, secția română</a:t>
            </a:r>
          </a:p>
          <a:p>
            <a:pPr marL="0" indent="0">
              <a:buNone/>
            </a:pPr>
            <a:endParaRPr lang="ro-RO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o-RO" sz="1600" b="1" dirty="0" smtClean="0">
                <a:latin typeface="Times New Roman" pitchFamily="18" charset="0"/>
                <a:cs typeface="Times New Roman" pitchFamily="18" charset="0"/>
              </a:rPr>
              <a:t>DE CE ÎNVĂȚĂM PROFESIONAL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1">
              <a:buFont typeface="Wingdings" pitchFamily="2" charset="2"/>
              <a:buChar char="ü"/>
            </a:pP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cces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facil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pia</a:t>
            </a: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ța muncii 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(posibilitatea de angajare la terminarea studiilor)</a:t>
            </a:r>
          </a:p>
          <a:p>
            <a:pPr lvl="1">
              <a:buFont typeface="Wingdings" pitchFamily="2" charset="2"/>
              <a:buChar char="ü"/>
            </a:pP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calificări profesionale recunoscute la nivel UE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, certificat de calificare profesională Nivl 3</a:t>
            </a:r>
          </a:p>
          <a:p>
            <a:pPr lvl="1">
              <a:buFont typeface="Wingdings" pitchFamily="2" charset="2"/>
              <a:buChar char="ü"/>
            </a:pP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sprijin financiar 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pe durata studiilor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 burse lunare de 200 de lei și stimulente din partea                   agenților economici </a:t>
            </a:r>
          </a:p>
          <a:p>
            <a:pPr lvl="1">
              <a:buFont typeface="Wingdings" pitchFamily="2" charset="2"/>
              <a:buChar char="ü"/>
            </a:pP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posibilitatea de a lucra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 pe perioadă determinată (în vacanțe)</a:t>
            </a:r>
          </a:p>
          <a:p>
            <a:pPr lvl="1">
              <a:buFont typeface="Wingdings" pitchFamily="2" charset="2"/>
              <a:buChar char="ü"/>
            </a:pPr>
            <a:r>
              <a:rPr lang="ro-RO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posibilitatea continuării studiilor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 în învățământul liceal (ZI, SERAL)</a:t>
            </a:r>
          </a:p>
          <a:p>
            <a:pPr marL="393192" lvl="1" indent="0">
              <a:buNone/>
            </a:pPr>
            <a:endParaRPr lang="ro-RO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93192" lvl="1" indent="0">
              <a:buNone/>
            </a:pP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PARTENERI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TEXTILA MUREȘ SOCOM, SC ANTOP IMPEX SRL, SC GUENTI SRL, SC RUSANCOM,                                                                SC AUCHAN ROMANIA SA, SC DARINA COM SRL, SC NARIDA SRL</a:t>
            </a:r>
            <a:r>
              <a:rPr lang="ro-RO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o-RO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3429000"/>
            <a:ext cx="1600200" cy="1124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905000"/>
            <a:ext cx="17526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2601226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2009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5123" name="Picture 3" descr="F:\POZE AI\POZE nonviolenta dec 2014\DSC0488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2209800"/>
            <a:ext cx="40386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F:\POZE AI\POZE Vizita GERRY WEBER 3 dec 2014\DSC0488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24400" y="2209800"/>
            <a:ext cx="40386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457200" y="381000"/>
            <a:ext cx="8305800" cy="1219200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sz="4400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6146" name="Picture 2" descr="F:\POZE AI\POZE nonviolenta dec 2014\DSC048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107055" y="1706721"/>
            <a:ext cx="3093720" cy="4065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75" y="2371725"/>
            <a:ext cx="2895600" cy="3486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8400" y="2428875"/>
            <a:ext cx="27432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457200" y="381000"/>
            <a:ext cx="8305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sz="4400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1905000"/>
            <a:ext cx="4191000" cy="3442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905000"/>
            <a:ext cx="4267200" cy="3442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ACTIVITĂȚI PRACTICE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2689423160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8229600" cy="2057400"/>
          </a:xfrm>
        </p:spPr>
        <p:txBody>
          <a:bodyPr>
            <a:normAutofit fontScale="90000"/>
          </a:bodyPr>
          <a:lstStyle/>
          <a:p>
            <a:pPr algn="ctr"/>
            <a:r>
              <a:rPr lang="ro-RO" sz="4900" dirty="0" smtClean="0">
                <a:latin typeface="Times New Roman" pitchFamily="18" charset="0"/>
                <a:cs typeface="Times New Roman" pitchFamily="18" charset="0"/>
              </a:rPr>
              <a:t>ACTIVITĂȚI PROTECȚIA MEDIULUI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3794" name="Picture 2" descr="H:\Poze-Practica in  comert\IMG_30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33795" name="Picture 3" descr="H:\Poze-Practica in  comert\IMG_30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24400" y="2438400"/>
            <a:ext cx="4038600" cy="31813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ACȚIUNE CU POLIȚIA RUTIERĂ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200" y="1676400"/>
            <a:ext cx="5852582" cy="4389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150716101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o-RO" sz="4400" b="1" dirty="0" smtClean="0">
                <a:latin typeface="Times New Roman" pitchFamily="18" charset="0"/>
                <a:cs typeface="Times New Roman" pitchFamily="18" charset="0"/>
              </a:rPr>
              <a:t>VOLUNTARIAT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CASA DE BĂTRÂNI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CASA  DE COPII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:\111 poze\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301" y="2922862"/>
            <a:ext cx="4039985" cy="3029989"/>
          </a:xfrm>
          <a:prstGeom prst="rect">
            <a:avLst/>
          </a:prstGeom>
          <a:noFill/>
        </p:spPr>
      </p:pic>
      <p:pic>
        <p:nvPicPr>
          <p:cNvPr id="286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025" y="2924717"/>
            <a:ext cx="4041775" cy="302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o-RO" sz="4000" b="1" dirty="0" smtClean="0">
                <a:latin typeface="Times New Roman" pitchFamily="18" charset="0"/>
                <a:cs typeface="Times New Roman" pitchFamily="18" charset="0"/>
              </a:rPr>
              <a:t>COLABORARE ŞCOLI PARTENERE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:\111 poze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27651" name="Picture 3" descr="H:\111 poze\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TÂRG DE ARTE ȘI MESERII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4399" y="2286000"/>
            <a:ext cx="4041775" cy="3031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307431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268809486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CONCURS</a:t>
            </a:r>
            <a:br>
              <a:rPr lang="ro-RO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Comerțul prin magazinele de cartier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5709" y="1981200"/>
            <a:ext cx="5852582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746027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DIN TRADIŢIILE LICEULUI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o-RO" sz="48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NVĂŢĂMÂNT PROFESIONAL CU DURATA DE 3 ANI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228600" y="1920085"/>
            <a:ext cx="4419600" cy="443484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/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o-RO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Industrie textilă şi pielărie               - </a:t>
            </a:r>
            <a:r>
              <a:rPr lang="ro-RO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calificare profesională: </a:t>
            </a:r>
            <a:r>
              <a:rPr lang="ro-RO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Confecţioner produse textile 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o-RO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28 de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locuri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o-RO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sec</a:t>
            </a:r>
            <a:r>
              <a:rPr lang="ro-RO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ția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maghiar</a:t>
            </a:r>
            <a:r>
              <a:rPr lang="ro-RO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</a:p>
          <a:p>
            <a:pPr algn="ctr">
              <a:buNone/>
            </a:pPr>
            <a:r>
              <a:rPr lang="ro-RO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Confecţioner 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produse textile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o-RO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14 de locuri secția română + maghiară</a:t>
            </a:r>
          </a:p>
          <a:p>
            <a:pPr algn="ctr">
              <a:buNone/>
            </a:pP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Mecanic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Utilaje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Instala</a:t>
            </a: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ții în </a:t>
            </a:r>
            <a:r>
              <a:rPr lang="ro-RO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Industrie</a:t>
            </a:r>
          </a:p>
          <a:p>
            <a:pPr algn="ctr">
              <a:buNone/>
            </a:pPr>
            <a:r>
              <a:rPr lang="ro-RO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14 de locuri secția română</a:t>
            </a:r>
            <a:endParaRPr lang="en-US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495800" cy="443484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o-RO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o-RO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Comerţ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calificare profesională:  </a:t>
            </a:r>
            <a:r>
              <a:rPr lang="ro-RO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Comerciant Vânzător </a:t>
            </a:r>
          </a:p>
          <a:p>
            <a:pPr marL="0" indent="0" algn="ctr">
              <a:buNone/>
            </a:pPr>
            <a:endParaRPr lang="ro-RO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28 de locuri,  secţia română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BALUL BOBOCILOR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623344"/>
            <a:ext cx="4038600" cy="302895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2793173"/>
            <a:ext cx="3657600" cy="2769428"/>
          </a:xfrm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BALUL BOBOCILOR</a:t>
            </a:r>
            <a:endParaRPr lang="en-US" sz="4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2438400"/>
            <a:ext cx="3962400" cy="304406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438400"/>
            <a:ext cx="4038600" cy="3044065"/>
          </a:xfrm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HALLOWEEN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623344"/>
            <a:ext cx="4038600" cy="3028950"/>
          </a:xfrm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1 DECEMBRIE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F:\poze pt prezentare\foto 2010-2011\1 Dec\IMG_12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09800" y="2362200"/>
            <a:ext cx="5029200" cy="26389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1 DECEMBRIE </a:t>
            </a:r>
            <a:endParaRPr lang="en-US" sz="4400" dirty="0"/>
          </a:p>
        </p:txBody>
      </p:sp>
      <p:pic>
        <p:nvPicPr>
          <p:cNvPr id="54274" name="Picture 2" descr="F:\poze pt prezentare\foto 2013-2014\1_dec_serbare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5868"/>
            <a:ext cx="4038600" cy="3023901"/>
          </a:xfrm>
          <a:prstGeom prst="rect">
            <a:avLst/>
          </a:prstGeom>
          <a:noFill/>
        </p:spPr>
      </p:pic>
      <p:pic>
        <p:nvPicPr>
          <p:cNvPr id="54275" name="Picture 3" descr="F:\poze pt prezentare\foto 2013-2014\1_dec_serbare\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5868"/>
            <a:ext cx="4038600" cy="30239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1 DECEMBRIE </a:t>
            </a:r>
            <a:endParaRPr lang="en-US" sz="4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793696"/>
            <a:ext cx="4038600" cy="268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793696"/>
            <a:ext cx="4038600" cy="268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COLINDE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F:\poze pt prezentare\foto 2009-2010\activitati\IMG_07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43011" name="Picture 3" descr="F:\poze pt prezentare\foto 2009-2010\activitati\IMG_07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COLINDE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F:\poze pt prezentare\foto 2013-2014\craciun\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5868"/>
            <a:ext cx="4038600" cy="3023901"/>
          </a:xfrm>
          <a:prstGeom prst="rect">
            <a:avLst/>
          </a:prstGeom>
          <a:noFill/>
        </p:spPr>
      </p:pic>
      <p:pic>
        <p:nvPicPr>
          <p:cNvPr id="55299" name="Picture 3" descr="F:\poze pt prezentare\foto 2013-2014\craciun\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5868"/>
            <a:ext cx="4038600" cy="30239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COLINDE </a:t>
            </a:r>
            <a:endParaRPr lang="en-US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001963"/>
            <a:ext cx="4038600" cy="2271712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xmlns="" val="992929548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CRĂCIUN</a:t>
            </a:r>
            <a:endParaRPr lang="en-US" sz="4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3200" b="1" dirty="0" smtClean="0">
                <a:latin typeface="Times New Roman" pitchFamily="18" charset="0"/>
                <a:cs typeface="Times New Roman" pitchFamily="18" charset="0"/>
              </a:rPr>
              <a:t>DE CE ÎNVĂŢĂMÂNT PROFESIONAL?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acces facil pe piaţa muncii (posibilitate de angajare la terminarea studiilor)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calificări profesionale recunoscute la nivel UE, certificat de calificare profesională Nivel 3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sprijin financiar pe durata studiilor: burse lunare de 200 de lei şi stimulente din partea agenţilor economici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posibilitatea de a lucra pe perioadă determinată (în vacanţe)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posibilitatea continuării studiilor în învăţământul liceal (ZI, SERAL)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ACTIVITĂŢI – SĂPTĂMÂNA MESERIILOR 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CONCURS CREAŢIE VESTIMENTARĂ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F:\poze pt prezentare\foto 2011-2012\demo\DSC020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48131" name="Picture 3" descr="F:\poze pt prezentare\foto 2011-2012\demo\DSC020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CREAȚIE VESTIMENTARĂ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1981200"/>
            <a:ext cx="64770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52171651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CREAȚIE VESTIMENTARĂ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400" y="1752600"/>
            <a:ext cx="6477000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0947094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485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ACTIVITĂŢI CREATIVE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:\Poze-Practica in  comert\IMG_46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34819" name="Picture 3" descr="H:\Poze-Practica in  comert\IMG_47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ACTIVITĂŢI CREATIVE </a:t>
            </a:r>
            <a:endParaRPr lang="en-US" sz="4400" dirty="0"/>
          </a:p>
        </p:txBody>
      </p:sp>
      <p:pic>
        <p:nvPicPr>
          <p:cNvPr id="47106" name="Picture 2" descr="F:\poze pt prezentare\foto 2010-2011\zilele scolii\IMG_22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47107" name="Picture 3" descr="F:\poze pt prezentare\foto 2010-2011\zilele scolii\IMG_22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ACTIVITATE ÎN BIBLIOTECĂ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1981200"/>
            <a:ext cx="65532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38736255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RECICLARE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:\Poze-Practica in  comert\P10504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36867" name="Picture 3" descr="H:\111 poze\Sugesti de imbracaminte pe timp de criza 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CONCURS CULINAR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F:\poze pt prezentare\foto 2011-2012\demo\IMG_82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50900" y="2918619"/>
            <a:ext cx="3251200" cy="2438400"/>
          </a:xfrm>
          <a:prstGeom prst="rect">
            <a:avLst/>
          </a:prstGeom>
          <a:noFill/>
        </p:spPr>
      </p:pic>
      <p:pic>
        <p:nvPicPr>
          <p:cNvPr id="49155" name="Picture 3" descr="F:\poze pt prezentare\foto 2011-2012\demo\IMG_82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41900" y="2918619"/>
            <a:ext cx="3251200" cy="2438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CONCURS CULINAR</a:t>
            </a:r>
            <a:endParaRPr lang="en-US" sz="4400" dirty="0"/>
          </a:p>
        </p:txBody>
      </p:sp>
      <p:pic>
        <p:nvPicPr>
          <p:cNvPr id="50178" name="Picture 2" descr="F:\poze pt prezentare\foto 2011-2012\demo\IMG_82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3886200" cy="3505200"/>
          </a:xfrm>
          <a:prstGeom prst="rect">
            <a:avLst/>
          </a:prstGeom>
          <a:noFill/>
        </p:spPr>
      </p:pic>
      <p:pic>
        <p:nvPicPr>
          <p:cNvPr id="50179" name="Picture 3" descr="F:\poze pt prezentare\foto 2012-2013\sa_stii_mai_multe\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3600"/>
            <a:ext cx="4191000" cy="351617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o-RO" sz="3600" b="1" dirty="0" smtClean="0">
                <a:latin typeface="Times New Roman" pitchFamily="18" charset="0"/>
                <a:cs typeface="Times New Roman" pitchFamily="18" charset="0"/>
              </a:rPr>
              <a:t>Continuare studiilor în învățământul liceal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o-RO" sz="2000" b="1" i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ZI</a:t>
            </a:r>
            <a:r>
              <a:rPr lang="ro-RO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Clasa a XI-a, a XII-a și obținerea certificatului de nivel IV pentru    </a:t>
            </a:r>
            <a:endParaRPr lang="en-US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o-RO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Profilul </a:t>
            </a:r>
            <a:r>
              <a:rPr lang="ro-RO" sz="2000" b="1" dirty="0">
                <a:solidFill>
                  <a:schemeClr val="tx2"/>
                </a:solidFill>
              </a:rPr>
              <a:t>Servicii</a:t>
            </a:r>
            <a:r>
              <a:rPr lang="ro-RO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Specializarea </a:t>
            </a:r>
            <a:r>
              <a:rPr lang="ro-RO" sz="2000" b="1" dirty="0">
                <a:solidFill>
                  <a:schemeClr val="tx2"/>
                </a:solidFill>
              </a:rPr>
              <a:t>TEHNICIAN ÎN ACTIVITĂȚI DE </a:t>
            </a:r>
            <a:r>
              <a:rPr lang="ro-RO" sz="2000" b="1" dirty="0" smtClean="0">
                <a:solidFill>
                  <a:schemeClr val="tx2"/>
                </a:solidFill>
              </a:rPr>
              <a:t>COMERȚ, secția română</a:t>
            </a:r>
            <a:endParaRPr lang="ro-RO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o-RO" sz="2000" b="1" dirty="0" smtClean="0">
                <a:solidFill>
                  <a:schemeClr val="tx2"/>
                </a:solidFill>
              </a:rPr>
              <a:t>Profil Servicii – Specializarea TEHNICIAN ÎN ACTIVITĂȚI DE COMERȚ, secția maghiară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ro-RO" sz="2000" b="1" i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SERAL</a:t>
            </a:r>
            <a:r>
              <a:rPr lang="ro-RO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Clasa a </a:t>
            </a:r>
            <a:r>
              <a:rPr lang="ro-RO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XI-a Clasa a XII-a, a XIII-a, și obținerea certificatului de nivel IV pentru    </a:t>
            </a:r>
            <a:endParaRPr lang="en-US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o-RO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Profilul Tehnic – Specializarea TEHNICIAN ÎN INDUSTRIA TEXTILĂ SAU TEHNICIAN MECANIC ÎNTREȚINERE ȘI REPARAȚII</a:t>
            </a:r>
            <a:endParaRPr lang="en-US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48512"/>
          </a:xfrm>
        </p:spPr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CONCURS CULINAR</a:t>
            </a:r>
            <a:endParaRPr lang="en-US" sz="4400" dirty="0"/>
          </a:p>
        </p:txBody>
      </p:sp>
      <p:pic>
        <p:nvPicPr>
          <p:cNvPr id="1026" name="Picture 2" descr="K:\ARHIVE POZE SCOALA\poze 2013-2014\SCOALA ALTFEL\DE PUS PE SITE\miercuri\DSC020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K:\ARHIVE POZE SCOALA\poze 2013-2014\SCOALA ALTFEL\DE PUS PE SITE\miercuri\DSC020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6951837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48512"/>
          </a:xfrm>
        </p:spPr>
        <p:txBody>
          <a:bodyPr>
            <a:normAutofit/>
          </a:bodyPr>
          <a:lstStyle/>
          <a:p>
            <a:pPr algn="ctr"/>
            <a:r>
              <a:rPr lang="ro-RO" sz="4400" dirty="0">
                <a:latin typeface="Times New Roman" pitchFamily="18" charset="0"/>
                <a:cs typeface="Times New Roman" pitchFamily="18" charset="0"/>
              </a:rPr>
              <a:t>CONCURS CULINAR</a:t>
            </a:r>
            <a:endParaRPr lang="en-US" sz="4400" dirty="0"/>
          </a:p>
        </p:txBody>
      </p:sp>
      <p:pic>
        <p:nvPicPr>
          <p:cNvPr id="2050" name="Picture 2" descr="K:\ARHIVE POZE SCOALA\poze 2013-2014\SCOALA ALTFEL\DE PUS PE SITE\miercuri\DSC020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K:\ARHIVE POZE SCOALA\poze 2013-2014\SCOALA ALTFEL\DE PUS PE SITE\miercuri\DSC02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3520656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EXCURSII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SALINA PRAID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PLATOUL CORNEŞTI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:\111 poze\IMG_587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301" y="2922862"/>
            <a:ext cx="4039985" cy="3029989"/>
          </a:xfrm>
          <a:prstGeom prst="rect">
            <a:avLst/>
          </a:prstGeom>
          <a:noFill/>
        </p:spPr>
      </p:pic>
      <p:pic>
        <p:nvPicPr>
          <p:cNvPr id="30723" name="Picture 3" descr="H:\111 poze\IMG_636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920" y="2922862"/>
            <a:ext cx="4039985" cy="302998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961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VIZITE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o-RO" dirty="0" smtClean="0"/>
              <a:t>PALATUL CULTURII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o-RO" dirty="0" smtClean="0"/>
              <a:t>CASA MEMORIALĂ A. IANCU </a:t>
            </a:r>
            <a:endParaRPr lang="en-US" dirty="0"/>
          </a:p>
        </p:txBody>
      </p:sp>
      <p:pic>
        <p:nvPicPr>
          <p:cNvPr id="29698" name="Picture 2" descr="H:\111 poze\IMG_457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301" y="2922862"/>
            <a:ext cx="4039985" cy="3029989"/>
          </a:xfrm>
          <a:prstGeom prst="rect">
            <a:avLst/>
          </a:prstGeom>
          <a:noFill/>
        </p:spPr>
      </p:pic>
      <p:pic>
        <p:nvPicPr>
          <p:cNvPr id="29699" name="Picture 3" descr="H:\111 poze\IMG_358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920" y="2922862"/>
            <a:ext cx="4039985" cy="302998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Autofit/>
          </a:bodyPr>
          <a:lstStyle/>
          <a:p>
            <a:pPr algn="ctr"/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VIZITĂ ELEVI DE CLASA A VIII- 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200" y="1676400"/>
            <a:ext cx="5852582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03149610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SPECTACOL 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F:\poze pt prezentare\foto 2010-2011\zilele scolii\IMG_21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0"/>
            <a:ext cx="4038600" cy="3429000"/>
          </a:xfrm>
          <a:prstGeom prst="rect">
            <a:avLst/>
          </a:prstGeom>
          <a:noFill/>
        </p:spPr>
      </p:pic>
      <p:pic>
        <p:nvPicPr>
          <p:cNvPr id="46083" name="Picture 3" descr="F:\poze pt prezentare\foto 2010-2011\zilele scolii\IMG_22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499100" y="2613819"/>
            <a:ext cx="2336800" cy="304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0" y="990600"/>
            <a:ext cx="7772400" cy="1743456"/>
          </a:xfrm>
        </p:spPr>
        <p:txBody>
          <a:bodyPr/>
          <a:lstStyle/>
          <a:p>
            <a:pPr algn="ctr"/>
            <a:r>
              <a:rPr lang="pt-BR" sz="4800" dirty="0" smtClean="0">
                <a:latin typeface="Times New Roman" pitchFamily="18" charset="0"/>
                <a:cs typeface="Times New Roman" pitchFamily="18" charset="0"/>
              </a:rPr>
              <a:t>125 </a:t>
            </a:r>
            <a:r>
              <a:rPr lang="ro-RO" sz="4800" dirty="0" smtClean="0">
                <a:latin typeface="Times New Roman" pitchFamily="18" charset="0"/>
                <a:cs typeface="Times New Roman" pitchFamily="18" charset="0"/>
              </a:rPr>
              <a:t>DE ANI</a:t>
            </a:r>
            <a:r>
              <a:rPr lang="pt-BR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800" dirty="0" smtClean="0">
                <a:latin typeface="Times New Roman" pitchFamily="18" charset="0"/>
                <a:cs typeface="Times New Roman" pitchFamily="18" charset="0"/>
              </a:rPr>
              <a:t> DE</a:t>
            </a:r>
            <a:r>
              <a:rPr lang="pt-BR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800" dirty="0" smtClean="0">
                <a:latin typeface="Times New Roman" pitchFamily="18" charset="0"/>
                <a:cs typeface="Times New Roman" pitchFamily="18" charset="0"/>
              </a:rPr>
              <a:t>EXISTENȚĂ</a:t>
            </a:r>
            <a:r>
              <a:rPr lang="pt-BR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t-BR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800" dirty="0" smtClean="0">
                <a:latin typeface="Times New Roman" pitchFamily="18" charset="0"/>
                <a:cs typeface="Times New Roman" pitchFamily="18" charset="0"/>
              </a:rPr>
              <a:t>LICEULUI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4668909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125 DE ANI DE EXISTENȚĂ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7800" y="1905000"/>
            <a:ext cx="6242304" cy="416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6738353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72312"/>
          </a:xfrm>
        </p:spPr>
        <p:txBody>
          <a:bodyPr>
            <a:norm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125 DE ANI DE EXISTENȚĂ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752441"/>
            <a:ext cx="2667000" cy="4618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4200" y="1981200"/>
            <a:ext cx="5715000" cy="416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4522225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Autofit/>
          </a:bodyPr>
          <a:lstStyle/>
          <a:p>
            <a:pPr algn="ctr"/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125 DE ANI DE EXISTENȚĂ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3600" y="1219200"/>
            <a:ext cx="4800600" cy="5333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48577507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sz="3600" b="1" dirty="0" smtClean="0">
                <a:latin typeface="Times New Roman" pitchFamily="18" charset="0"/>
                <a:cs typeface="Times New Roman" pitchFamily="18" charset="0"/>
              </a:rPr>
              <a:t>PARTENERI AGENȚI ECONOMICI: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62200" y="2133600"/>
            <a:ext cx="4572000" cy="4495800"/>
          </a:xfrm>
        </p:spPr>
        <p:txBody>
          <a:bodyPr>
            <a:normAutofit/>
          </a:bodyPr>
          <a:lstStyle/>
          <a:p>
            <a:r>
              <a:rPr lang="ro-RO" dirty="0" smtClean="0"/>
              <a:t>TEXTILA MUREȘ SOCOM</a:t>
            </a:r>
          </a:p>
          <a:p>
            <a:r>
              <a:rPr lang="ro-RO" dirty="0" smtClean="0"/>
              <a:t>SC ANTOP IMPEX SRL</a:t>
            </a:r>
          </a:p>
          <a:p>
            <a:r>
              <a:rPr lang="ro-RO" dirty="0" smtClean="0"/>
              <a:t>SC GUENTI SRL</a:t>
            </a:r>
          </a:p>
          <a:p>
            <a:r>
              <a:rPr lang="ro-RO" dirty="0" smtClean="0"/>
              <a:t>SC RUSANCOM</a:t>
            </a:r>
          </a:p>
          <a:p>
            <a:r>
              <a:rPr lang="ro-RO" dirty="0" smtClean="0"/>
              <a:t>SC AUCHAN ROMANIA SA</a:t>
            </a:r>
          </a:p>
          <a:p>
            <a:r>
              <a:rPr lang="ro-RO" dirty="0" smtClean="0"/>
              <a:t>SC DARINA COM SRL</a:t>
            </a:r>
          </a:p>
          <a:p>
            <a:r>
              <a:rPr lang="ro-RO" dirty="0" smtClean="0"/>
              <a:t>SC NARIDA SRL</a:t>
            </a:r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43000" y="152400"/>
            <a:ext cx="716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MPREUN</a:t>
            </a:r>
            <a:r>
              <a:rPr lang="ro-RO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Ă VOM CONSTRUI VIITORUL!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1828800"/>
            <a:ext cx="670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o-RO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VĂ AȘTEPTĂM CU PORȚILE DESCHISE!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1504051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sz="5400" b="1" dirty="0" smtClean="0">
                <a:latin typeface="Times New Roman" pitchFamily="18" charset="0"/>
                <a:cs typeface="Times New Roman" pitchFamily="18" charset="0"/>
              </a:rPr>
              <a:t>BAZA MATERIALĂ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latin typeface="Times New Roman" pitchFamily="18" charset="0"/>
                <a:cs typeface="Times New Roman" pitchFamily="18" charset="0"/>
              </a:rPr>
            </a:b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1060</TotalTime>
  <Words>515</Words>
  <Application>Microsoft Office PowerPoint</Application>
  <PresentationFormat>On-screen Show (4:3)</PresentationFormat>
  <Paragraphs>138</Paragraphs>
  <Slides>80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Flow</vt:lpstr>
      <vt:lpstr>Slide 1</vt:lpstr>
      <vt:lpstr>Slide 2</vt:lpstr>
      <vt:lpstr>Slide 3</vt:lpstr>
      <vt:lpstr>ÎN ATENȚIA ELEVILOR ȘI A PĂRINȚILOR! ALEGEREA UNEI CARIERE NU MAI ESTE O PROBLEMĂ</vt:lpstr>
      <vt:lpstr>ÎNVĂŢĂMÂNT PROFESIONAL CU DURATA DE 3 ANI </vt:lpstr>
      <vt:lpstr>DE CE ÎNVĂŢĂMÂNT PROFESIONAL? </vt:lpstr>
      <vt:lpstr>Continuare studiilor în învățământul liceal </vt:lpstr>
      <vt:lpstr>PARTENERI AGENȚI ECONOMICI:</vt:lpstr>
      <vt:lpstr>BAZA MATERIALĂ </vt:lpstr>
      <vt:lpstr>ATELIERE ȘCOALĂ </vt:lpstr>
      <vt:lpstr>       ATELIERE ȘCOALĂ </vt:lpstr>
      <vt:lpstr>BIBLIOTECĂ </vt:lpstr>
      <vt:lpstr>BIBLIOTECĂ</vt:lpstr>
      <vt:lpstr>SĂLI SPORT</vt:lpstr>
      <vt:lpstr>SALĂ FITNESS </vt:lpstr>
      <vt:lpstr>SĂLI MULTIMEDIA </vt:lpstr>
      <vt:lpstr>SĂLI MULTIMEDIA</vt:lpstr>
      <vt:lpstr>CABINETE INFORMATICĂ</vt:lpstr>
      <vt:lpstr>CABINET CHIMIE </vt:lpstr>
      <vt:lpstr>CABINET GEOGRAFIE </vt:lpstr>
      <vt:lpstr>FORMARE </vt:lpstr>
      <vt:lpstr>PRACTICĂ LA AGENȚI ECONOMICI </vt:lpstr>
      <vt:lpstr>Slide 23</vt:lpstr>
      <vt:lpstr>PRACTICĂ ÎN FABRICA DE CONFECȚII</vt:lpstr>
      <vt:lpstr>PRACTICĂ ÎN ATELIERUL DE CONFECȚII</vt:lpstr>
      <vt:lpstr>PRACTICĂ LA AGENȚI ECONOMICI</vt:lpstr>
      <vt:lpstr>COMERCIANT - VÂNZĂTOR</vt:lpstr>
      <vt:lpstr>VIZITE ÎN SCOP DIDACTIC </vt:lpstr>
      <vt:lpstr>VIZITE ÎN SCOP DIDACTIC</vt:lpstr>
      <vt:lpstr>Slide 30</vt:lpstr>
      <vt:lpstr>LECȚII ÎN CABINETE MULTIMEDIA </vt:lpstr>
      <vt:lpstr>ACTIVITĂŢI EXTRACURRICULARE </vt:lpstr>
      <vt:lpstr>ACTIVITĂȚI PRACTICE </vt:lpstr>
      <vt:lpstr>ACTIVITĂȚI PRACTICE</vt:lpstr>
      <vt:lpstr>ACTIVITĂȚI PRACTICE </vt:lpstr>
      <vt:lpstr>ACTIVITĂȚI PRACTICE </vt:lpstr>
      <vt:lpstr>   ACTIVITĂȚI PRACTICE</vt:lpstr>
      <vt:lpstr>ACTIVITĂȚI PRACTICE</vt:lpstr>
      <vt:lpstr>ACTIVITĂȚI PRACTICE</vt:lpstr>
      <vt:lpstr> </vt:lpstr>
      <vt:lpstr> </vt:lpstr>
      <vt:lpstr>ACTIVITĂȚI PRACTICE</vt:lpstr>
      <vt:lpstr>ACTIVITĂȚI PROTECȚIA MEDIULUI </vt:lpstr>
      <vt:lpstr>ACȚIUNE CU POLIȚIA RUTIERĂ</vt:lpstr>
      <vt:lpstr>VOLUNTARIAT </vt:lpstr>
      <vt:lpstr>COLABORARE ŞCOLI PARTENERE</vt:lpstr>
      <vt:lpstr>TÂRG DE ARTE ȘI MESERII</vt:lpstr>
      <vt:lpstr>CONCURS  “Comerțul prin magazinele de cartier”</vt:lpstr>
      <vt:lpstr>DIN TRADIŢIILE LICEULUI </vt:lpstr>
      <vt:lpstr>BALUL BOBOCILOR</vt:lpstr>
      <vt:lpstr>BALUL BOBOCILOR</vt:lpstr>
      <vt:lpstr>HALLOWEEN</vt:lpstr>
      <vt:lpstr>1 DECEMBRIE </vt:lpstr>
      <vt:lpstr>1 DECEMBRIE </vt:lpstr>
      <vt:lpstr>1 DECEMBRIE </vt:lpstr>
      <vt:lpstr>COLINDE </vt:lpstr>
      <vt:lpstr>COLINDE </vt:lpstr>
      <vt:lpstr>COLINDE </vt:lpstr>
      <vt:lpstr>CRĂCIUN</vt:lpstr>
      <vt:lpstr>ACTIVITĂŢI – SĂPTĂMÂNA MESERIILOR  </vt:lpstr>
      <vt:lpstr>CONCURS CREAŢIE VESTIMENTARĂ</vt:lpstr>
      <vt:lpstr>CREAȚIE VESTIMENTARĂ</vt:lpstr>
      <vt:lpstr>CREAȚIE VESTIMENTARĂ</vt:lpstr>
      <vt:lpstr>ACTIVITĂŢI CREATIVE </vt:lpstr>
      <vt:lpstr>ACTIVITĂŢI CREATIVE </vt:lpstr>
      <vt:lpstr>ACTIVITATE ÎN BIBLIOTECĂ</vt:lpstr>
      <vt:lpstr>RECICLARE </vt:lpstr>
      <vt:lpstr>CONCURS CULINAR</vt:lpstr>
      <vt:lpstr>CONCURS CULINAR</vt:lpstr>
      <vt:lpstr>CONCURS CULINAR</vt:lpstr>
      <vt:lpstr>CONCURS CULINAR</vt:lpstr>
      <vt:lpstr>EXCURSII </vt:lpstr>
      <vt:lpstr>VIZITE </vt:lpstr>
      <vt:lpstr>VIZITĂ ELEVI DE CLASA A VIII- A</vt:lpstr>
      <vt:lpstr>SPECTACOL </vt:lpstr>
      <vt:lpstr>125 DE ANI  DE EXISTENȚĂ A LICEULUI</vt:lpstr>
      <vt:lpstr>125 DE ANI DE EXISTENȚĂ</vt:lpstr>
      <vt:lpstr>125 DE ANI DE EXISTENȚĂ</vt:lpstr>
      <vt:lpstr>125 DE ANI DE EXISTENȚĂ</vt:lpstr>
      <vt:lpstr>Slide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Liceul Tehnologic  “AVRAM IANCU”-TG.MUREŞ</dc:title>
  <dc:creator>Info</dc:creator>
  <cp:lastModifiedBy>Windows User</cp:lastModifiedBy>
  <cp:revision>145</cp:revision>
  <dcterms:created xsi:type="dcterms:W3CDTF">2006-08-16T00:00:00Z</dcterms:created>
  <dcterms:modified xsi:type="dcterms:W3CDTF">2020-06-20T09:42:01Z</dcterms:modified>
</cp:coreProperties>
</file>